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56" r:id="rId5"/>
    <p:sldId id="271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57" r:id="rId14"/>
    <p:sldId id="267" r:id="rId15"/>
    <p:sldId id="258" r:id="rId16"/>
    <p:sldId id="269" r:id="rId17"/>
    <p:sldId id="259" r:id="rId18"/>
    <p:sldId id="270" r:id="rId19"/>
    <p:sldId id="26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D86DDB-126D-BE19-C63D-978A733D770D}" v="179" dt="2026-05-18T11:16:33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337" autoAdjust="0"/>
  </p:normalViewPr>
  <p:slideViewPr>
    <p:cSldViewPr snapToGrid="0">
      <p:cViewPr varScale="1">
        <p:scale>
          <a:sx n="69" d="100"/>
          <a:sy n="69" d="100"/>
        </p:scale>
        <p:origin x="1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F6458-F6A9-4357-83EE-B56B427DD055}" type="datetimeFigureOut">
              <a:rPr lang="pl-PL" smtClean="0"/>
              <a:t>25.05.2026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F6F0B-9F75-4C23-8828-AB1EEF06A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547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Warto nawiązać współpracę z potencjalnym promotorem jeszcze przed rozpoczęciem procesu rekrutacji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F6F0B-9F75-4C23-8828-AB1EEF06AA7B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0657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F6F0B-9F75-4C23-8828-AB1EEF06AA7B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0958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BB19-7E2E-48D6-A6D9-ADACEA5840C8}" type="datetimeFigureOut">
              <a:rPr lang="pl-PL" smtClean="0"/>
              <a:t>25.05.2026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ED7-5520-492F-8565-4FE84B78CA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567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BB19-7E2E-48D6-A6D9-ADACEA5840C8}" type="datetimeFigureOut">
              <a:rPr lang="pl-PL" smtClean="0"/>
              <a:t>25.05.2026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ED7-5520-492F-8565-4FE84B78CA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5136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BB19-7E2E-48D6-A6D9-ADACEA5840C8}" type="datetimeFigureOut">
              <a:rPr lang="pl-PL" smtClean="0"/>
              <a:t>25.05.2026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ED7-5520-492F-8565-4FE84B78CAA7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7347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BB19-7E2E-48D6-A6D9-ADACEA5840C8}" type="datetimeFigureOut">
              <a:rPr lang="pl-PL" smtClean="0"/>
              <a:t>25.05.2026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ED7-5520-492F-8565-4FE84B78CA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4066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BB19-7E2E-48D6-A6D9-ADACEA5840C8}" type="datetimeFigureOut">
              <a:rPr lang="pl-PL" smtClean="0"/>
              <a:t>25.05.2026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ED7-5520-492F-8565-4FE84B78CAA7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6028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BB19-7E2E-48D6-A6D9-ADACEA5840C8}" type="datetimeFigureOut">
              <a:rPr lang="pl-PL" smtClean="0"/>
              <a:t>25.05.2026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ED7-5520-492F-8565-4FE84B78CA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5314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BB19-7E2E-48D6-A6D9-ADACEA5840C8}" type="datetimeFigureOut">
              <a:rPr lang="pl-PL" smtClean="0"/>
              <a:t>25.05.2026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ED7-5520-492F-8565-4FE84B78CA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1617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BB19-7E2E-48D6-A6D9-ADACEA5840C8}" type="datetimeFigureOut">
              <a:rPr lang="pl-PL" smtClean="0"/>
              <a:t>25.05.2026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ED7-5520-492F-8565-4FE84B78CA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499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BB19-7E2E-48D6-A6D9-ADACEA5840C8}" type="datetimeFigureOut">
              <a:rPr lang="pl-PL" smtClean="0"/>
              <a:t>25.05.2026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ED7-5520-492F-8565-4FE84B78CA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797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BB19-7E2E-48D6-A6D9-ADACEA5840C8}" type="datetimeFigureOut">
              <a:rPr lang="pl-PL" smtClean="0"/>
              <a:t>25.05.2026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ED7-5520-492F-8565-4FE84B78CA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300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BB19-7E2E-48D6-A6D9-ADACEA5840C8}" type="datetimeFigureOut">
              <a:rPr lang="pl-PL" smtClean="0"/>
              <a:t>25.05.2026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ED7-5520-492F-8565-4FE84B78CA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039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BB19-7E2E-48D6-A6D9-ADACEA5840C8}" type="datetimeFigureOut">
              <a:rPr lang="pl-PL" smtClean="0"/>
              <a:t>25.05.2026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ED7-5520-492F-8565-4FE84B78CA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923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BB19-7E2E-48D6-A6D9-ADACEA5840C8}" type="datetimeFigureOut">
              <a:rPr lang="pl-PL" smtClean="0"/>
              <a:t>25.05.2026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ED7-5520-492F-8565-4FE84B78CA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96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BB19-7E2E-48D6-A6D9-ADACEA5840C8}" type="datetimeFigureOut">
              <a:rPr lang="pl-PL" smtClean="0"/>
              <a:t>25.05.2026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ED7-5520-492F-8565-4FE84B78CA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004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BB19-7E2E-48D6-A6D9-ADACEA5840C8}" type="datetimeFigureOut">
              <a:rPr lang="pl-PL" smtClean="0"/>
              <a:t>25.05.2026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ED7-5520-492F-8565-4FE84B78CA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401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BB19-7E2E-48D6-A6D9-ADACEA5840C8}" type="datetimeFigureOut">
              <a:rPr lang="pl-PL" smtClean="0"/>
              <a:t>25.05.2026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ED7-5520-492F-8565-4FE84B78CA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632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2BB19-7E2E-48D6-A6D9-ADACEA5840C8}" type="datetimeFigureOut">
              <a:rPr lang="pl-PL" smtClean="0"/>
              <a:t>25.05.2026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EA05ED7-5520-492F-8565-4FE84B78CA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116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8C6C49-6D95-4991-8EAC-C60713947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459" y="3429000"/>
            <a:ext cx="9380668" cy="1646302"/>
          </a:xfrm>
        </p:spPr>
        <p:txBody>
          <a:bodyPr>
            <a:noAutofit/>
          </a:bodyPr>
          <a:lstStyle/>
          <a:p>
            <a:pPr algn="ctr"/>
            <a:r>
              <a:rPr lang="pl-PL" sz="6000" dirty="0">
                <a:solidFill>
                  <a:schemeClr val="tx1"/>
                </a:solidFill>
              </a:rPr>
              <a:t>Spotkanie informacyjne </a:t>
            </a:r>
            <a:br>
              <a:rPr lang="pl-PL" sz="6000" dirty="0">
                <a:solidFill>
                  <a:schemeClr val="tx1"/>
                </a:solidFill>
              </a:rPr>
            </a:br>
            <a:r>
              <a:rPr lang="pl-PL" sz="6000" dirty="0">
                <a:solidFill>
                  <a:schemeClr val="tx1"/>
                </a:solidFill>
              </a:rPr>
              <a:t>dla osób zainteresowanych kształceniem </a:t>
            </a:r>
            <a:br>
              <a:rPr lang="pl-PL" sz="6000" dirty="0">
                <a:solidFill>
                  <a:schemeClr val="tx1"/>
                </a:solidFill>
              </a:rPr>
            </a:br>
            <a:r>
              <a:rPr lang="pl-PL" sz="6000" dirty="0">
                <a:solidFill>
                  <a:schemeClr val="tx1"/>
                </a:solidFill>
              </a:rPr>
              <a:t>w Szkole doktorskiej UAM</a:t>
            </a:r>
          </a:p>
        </p:txBody>
      </p:sp>
    </p:spTree>
    <p:extLst>
      <p:ext uri="{BB962C8B-B14F-4D97-AF65-F5344CB8AC3E}">
        <p14:creationId xmlns:p14="http://schemas.microsoft.com/office/powerpoint/2010/main" val="3342398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6BC20E-DD9A-49E9-8332-5E0A4185B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24" y="272710"/>
            <a:ext cx="10515600" cy="662782"/>
          </a:xfrm>
        </p:spPr>
        <p:txBody>
          <a:bodyPr>
            <a:normAutofit/>
          </a:bodyPr>
          <a:lstStyle/>
          <a:p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Rekrutacja – formalności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0283F0-1783-4CA4-B1E0-A2A30F8D9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211" y="1345000"/>
            <a:ext cx="9307443" cy="4888531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Harmonogram</a:t>
            </a:r>
          </a:p>
          <a:p>
            <a:pPr lvl="1"/>
            <a:r>
              <a:rPr lang="pl-P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termin rejestracji w systemie IRK: </a:t>
            </a:r>
            <a:r>
              <a:rPr lang="pl-PL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10 sierpnia 2026 r. 										    do 17 sierpnia 2026 r.</a:t>
            </a:r>
            <a:endParaRPr lang="pl-PL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pl-P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rozmowa rekrutacyjna: </a:t>
            </a:r>
            <a:r>
              <a:rPr lang="pl-PL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września 2026 r.  </a:t>
            </a:r>
          </a:p>
          <a:p>
            <a:pPr lvl="1"/>
            <a:r>
              <a:rPr lang="pl-P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ogłoszenie listy przyjętych: </a:t>
            </a:r>
            <a:r>
              <a:rPr lang="pl-PL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 września 2026 r.</a:t>
            </a:r>
          </a:p>
          <a:p>
            <a:pPr marL="457200" lvl="1" indent="0">
              <a:buNone/>
            </a:pPr>
            <a:endParaRPr lang="pl-PL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Opłata rekrutacyjna do szkoły doktorskiej wynosi 300 zł.</a:t>
            </a:r>
          </a:p>
          <a:p>
            <a:endParaRPr lang="pl-PL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 postępowania kwalifikacyjnego - jednoetapowe.</a:t>
            </a:r>
          </a:p>
        </p:txBody>
      </p:sp>
    </p:spTree>
    <p:extLst>
      <p:ext uri="{BB962C8B-B14F-4D97-AF65-F5344CB8AC3E}">
        <p14:creationId xmlns:p14="http://schemas.microsoft.com/office/powerpoint/2010/main" val="3623939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6BC20E-DD9A-49E9-8332-5E0A4185B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27" y="164344"/>
            <a:ext cx="10515600" cy="662782"/>
          </a:xfrm>
        </p:spPr>
        <p:txBody>
          <a:bodyPr>
            <a:normAutofit/>
          </a:bodyPr>
          <a:lstStyle/>
          <a:p>
            <a:r>
              <a:rPr lang="pl-P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Rekrutacja – formalności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0283F0-1783-4CA4-B1E0-A2A30F8D9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7" y="1121978"/>
            <a:ext cx="11537577" cy="528997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l-PL" sz="2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Komisja rekrutacyjna</a:t>
            </a:r>
          </a:p>
          <a:p>
            <a:pPr marL="0" indent="0">
              <a:buNone/>
            </a:pPr>
            <a:r>
              <a:rPr lang="pl-PL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Przewodniczący:  Prof. UAM dr hab. Robert Kudłak </a:t>
            </a:r>
          </a:p>
          <a:p>
            <a:pPr marL="0" indent="0">
              <a:buNone/>
            </a:pPr>
            <a:r>
              <a:rPr lang="pl-PL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Zastępca przewodniczącego: Prof. UAM dr hab. Krzysztof Stachowiak</a:t>
            </a:r>
          </a:p>
          <a:p>
            <a:endParaRPr lang="pl-PL" sz="2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pl-PL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Członkowie:</a:t>
            </a:r>
          </a:p>
          <a:p>
            <a:pPr marL="0" indent="0">
              <a:buNone/>
            </a:pPr>
            <a:r>
              <a:rPr lang="pl-PL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Prof. UAM dr hab. Artur Bajerski</a:t>
            </a:r>
          </a:p>
          <a:p>
            <a:pPr marL="0" indent="0">
              <a:buNone/>
            </a:pPr>
            <a:r>
              <a:rPr lang="pl-PL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Prof. UAM dr hab. Katarzyna Fagiewicz</a:t>
            </a:r>
          </a:p>
          <a:p>
            <a:pPr marL="0" indent="0">
              <a:buNone/>
            </a:pPr>
            <a:r>
              <a:rPr lang="pl-PL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Prof. UAM dr hab. Katarzyna Kulczyńska</a:t>
            </a:r>
          </a:p>
          <a:p>
            <a:pPr marL="0" indent="0">
              <a:buNone/>
            </a:pPr>
            <a:r>
              <a:rPr lang="pl-PL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Prof. UAM dr hab. Michał Rzeszewski </a:t>
            </a:r>
          </a:p>
          <a:p>
            <a:pPr marL="0" indent="0">
              <a:buNone/>
            </a:pPr>
            <a:endParaRPr lang="pl-PL" sz="2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pl-PL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Sekretarz: 	Dr Piotr Lupa</a:t>
            </a:r>
          </a:p>
        </p:txBody>
      </p:sp>
    </p:spTree>
    <p:extLst>
      <p:ext uri="{BB962C8B-B14F-4D97-AF65-F5344CB8AC3E}">
        <p14:creationId xmlns:p14="http://schemas.microsoft.com/office/powerpoint/2010/main" val="2446525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6BC20E-DD9A-49E9-8332-5E0A4185B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64" y="180086"/>
            <a:ext cx="10515600" cy="698455"/>
          </a:xfrm>
        </p:spPr>
        <p:txBody>
          <a:bodyPr>
            <a:normAutofit/>
          </a:bodyPr>
          <a:lstStyle/>
          <a:p>
            <a:r>
              <a:rPr lang="pl-P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Rekrutacja – formalności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0283F0-1783-4CA4-B1E0-A2A30F8D9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05" y="892036"/>
            <a:ext cx="11716871" cy="578587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pl-PL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Osoba ubiegająca się o przyjęcie do Szkoły Doktorskiej rejestruje się w systemie IRK i składa dokumenty w formie elektronicznej.</a:t>
            </a:r>
          </a:p>
          <a:p>
            <a:pPr algn="just">
              <a:spcAft>
                <a:spcPts val="600"/>
              </a:spcAft>
            </a:pPr>
            <a:r>
              <a:rPr lang="pl-PL" sz="2000" b="1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Wymagane dokumenty: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wypełniony w systemie </a:t>
            </a:r>
            <a:r>
              <a:rPr lang="pl-PL" sz="2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formularz rejestracyjny </a:t>
            </a:r>
            <a:r>
              <a:rPr lang="pl-PL" sz="2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załączone zdjęcie w wersji elektronicznej (…);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określenie dyscypliny naukowej, w ramach której kandydat będzie przygotować rozprawę doktorską w szkoły doktorskiej (w systemie);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wyrażenie zgody na przetwarzanie danych osobowych na potrzeby rekrutacji (w systemie);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CV</a:t>
            </a:r>
            <a:r>
              <a:rPr lang="pl-PL" sz="2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(wgrać plik do systemu);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 motywacyjny </a:t>
            </a:r>
            <a:r>
              <a:rPr lang="pl-PL" sz="2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wraz ze wskazaniem dyscypliny naukowej, w której kandydat chciałby uzyskać stopień naukowy doktora (wgrać plik do systemu);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skan odpisu </a:t>
            </a:r>
            <a:r>
              <a:rPr lang="pl-PL" sz="2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dyplomu ukończenia studiów wyższych wraz z suplementem do dyplomu</a:t>
            </a:r>
            <a:r>
              <a:rPr lang="pl-PL" sz="2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w przypadku absolwentów z roku akademickiego 2024/2025, którym nie został wydany jeszcze dyplom, </a:t>
            </a:r>
          </a:p>
        </p:txBody>
      </p:sp>
    </p:spTree>
    <p:extLst>
      <p:ext uri="{BB962C8B-B14F-4D97-AF65-F5344CB8AC3E}">
        <p14:creationId xmlns:p14="http://schemas.microsoft.com/office/powerpoint/2010/main" val="3122913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6BC20E-DD9A-49E9-8332-5E0A4185B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64" y="180086"/>
            <a:ext cx="10515600" cy="698455"/>
          </a:xfrm>
        </p:spPr>
        <p:txBody>
          <a:bodyPr>
            <a:normAutofit/>
          </a:bodyPr>
          <a:lstStyle/>
          <a:p>
            <a:r>
              <a:rPr lang="pl-P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Rekrutacja – formalności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0283F0-1783-4CA4-B1E0-A2A30F8D9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565" y="1072122"/>
            <a:ext cx="11466756" cy="550709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pl-PL" sz="2000" b="1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Wymagane dokumenty: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oświadczenie o udokumentowanych osiągnięciach oraz dokumentów </a:t>
            </a:r>
            <a:r>
              <a:rPr lang="pl-PL" sz="21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potwier-dzających</a:t>
            </a:r>
            <a:r>
              <a:rPr lang="pl-PL" sz="2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 osiągnięcia (w przypadku dokumentów w języku innym niż polski i angielski należy dołączyć tłumaczenie); należy wskazać osiągnięcia podlegające ocenie:</a:t>
            </a:r>
          </a:p>
          <a:p>
            <a:pPr lvl="2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liczbie do 3 – w przypadku osiągnięć naukowych;</a:t>
            </a:r>
          </a:p>
          <a:p>
            <a:pPr lvl="2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liczbie do 3 – w przypadku innych osiągnięć,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100" b="1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propozycja autorskiego projektu badawczego</a:t>
            </a:r>
            <a:r>
              <a:rPr lang="pl-PL" sz="2100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l-PL" sz="2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w przypadku rekrutacji w związku </a:t>
            </a:r>
            <a:br>
              <a:rPr lang="pl-PL" sz="2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realizacją projektu badawczego – autorskiej koncepcji realizacji projektu grantowego, wraz z bibliografią (do 8 stron standardowego maszynopisu, maks. 15 000 znaków ze spacjami);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podanie</a:t>
            </a:r>
            <a:r>
              <a:rPr lang="pl-PL" sz="2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przyjęcie do szkoły doktorskiej, pobranego z systemu IRK.</a:t>
            </a:r>
          </a:p>
        </p:txBody>
      </p:sp>
    </p:spTree>
    <p:extLst>
      <p:ext uri="{BB962C8B-B14F-4D97-AF65-F5344CB8AC3E}">
        <p14:creationId xmlns:p14="http://schemas.microsoft.com/office/powerpoint/2010/main" val="2645462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6BC20E-DD9A-49E9-8332-5E0A4185B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64" y="180086"/>
            <a:ext cx="10515600" cy="698455"/>
          </a:xfrm>
        </p:spPr>
        <p:txBody>
          <a:bodyPr>
            <a:normAutofit/>
          </a:bodyPr>
          <a:lstStyle/>
          <a:p>
            <a:r>
              <a:rPr lang="pl-P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Rekrutacja – kryteria oceny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0283F0-1783-4CA4-B1E0-A2A30F8D9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47" y="955581"/>
            <a:ext cx="9457655" cy="5785878"/>
          </a:xfrm>
        </p:spPr>
        <p:txBody>
          <a:bodyPr>
            <a:normAutofit/>
          </a:bodyPr>
          <a:lstStyle/>
          <a:p>
            <a:pPr marL="5715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pl-PL" sz="2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 oceniane jest w </a:t>
            </a:r>
            <a:r>
              <a:rPr lang="pl-PL" sz="2600" b="1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projekcie badawczym (25 pkt)</a:t>
            </a:r>
            <a:r>
              <a:rPr lang="pl-PL" sz="2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</a:pPr>
            <a:r>
              <a:rPr lang="pl-P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Umiejętność sformułowania celu badań oraz przedstawienia problemu badawczego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</a:pPr>
            <a:r>
              <a:rPr lang="pl-P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Oryginalność pomysłu badawczego oraz umiejętność doboru sposobu rozwiązania problemu badawczego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</a:pPr>
            <a:r>
              <a:rPr lang="pl-P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Metodologię właściwą dla wskazanej dyscypliny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</a:pPr>
            <a:r>
              <a:rPr lang="pl-P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Znajomość stanu badań wraz z podstawową bibliografią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</a:pPr>
            <a:r>
              <a:rPr lang="pl-P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Znaczenie projektu dla rozwoju wskazanej dyscypliny 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</a:pPr>
            <a:r>
              <a:rPr lang="pl-P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Analizę ryzyka zadań badawczych</a:t>
            </a:r>
          </a:p>
        </p:txBody>
      </p:sp>
    </p:spTree>
    <p:extLst>
      <p:ext uri="{BB962C8B-B14F-4D97-AF65-F5344CB8AC3E}">
        <p14:creationId xmlns:p14="http://schemas.microsoft.com/office/powerpoint/2010/main" val="2705807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6BC20E-DD9A-49E9-8332-5E0A4185B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64" y="180086"/>
            <a:ext cx="10515600" cy="698455"/>
          </a:xfrm>
        </p:spPr>
        <p:txBody>
          <a:bodyPr>
            <a:normAutofit/>
          </a:bodyPr>
          <a:lstStyle/>
          <a:p>
            <a:r>
              <a:rPr lang="pl-P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Rekrutacja – kryteria oceny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0283F0-1783-4CA4-B1E0-A2A30F8D9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47" y="955581"/>
            <a:ext cx="9526793" cy="5785878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sz="25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 oceniane jest podczas </a:t>
            </a:r>
            <a:r>
              <a:rPr lang="pl-PL" sz="2500" b="1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rozmowy rekrutacyjnej </a:t>
            </a:r>
            <a:br>
              <a:rPr lang="pl-PL" sz="2500" b="1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500" b="1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(50 pkt) </a:t>
            </a:r>
            <a:r>
              <a:rPr lang="pl-PL" sz="25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lvl="1" algn="just">
              <a:spcAft>
                <a:spcPts val="600"/>
              </a:spcAft>
            </a:pPr>
            <a:r>
              <a:rPr lang="pl-PL" sz="2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Wiedza oraz kompetencje właściwe dla wskazanej dyscypliny</a:t>
            </a:r>
          </a:p>
          <a:p>
            <a:pPr lvl="1" algn="just">
              <a:spcAft>
                <a:spcPts val="600"/>
              </a:spcAft>
            </a:pPr>
            <a:r>
              <a:rPr lang="pl-PL" sz="2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Elementy metodologii badań właściwe dla wskazanej dyscypliny</a:t>
            </a:r>
          </a:p>
        </p:txBody>
      </p:sp>
    </p:spTree>
    <p:extLst>
      <p:ext uri="{BB962C8B-B14F-4D97-AF65-F5344CB8AC3E}">
        <p14:creationId xmlns:p14="http://schemas.microsoft.com/office/powerpoint/2010/main" val="92340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6BC20E-DD9A-49E9-8332-5E0A4185B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64" y="180086"/>
            <a:ext cx="10515600" cy="698455"/>
          </a:xfrm>
        </p:spPr>
        <p:txBody>
          <a:bodyPr>
            <a:noAutofit/>
          </a:bodyPr>
          <a:lstStyle/>
          <a:p>
            <a:r>
              <a:rPr lang="pl-P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Rekrutacja </a:t>
            </a:r>
            <a:br>
              <a:rPr lang="pl-P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warunki przyjęcia do szkoły doktorskiej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0283F0-1783-4CA4-B1E0-A2A30F8D9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4" y="1628078"/>
            <a:ext cx="9290387" cy="458927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pl-P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Maksymalna liczba punktów to 100 punktów w tym:</a:t>
            </a:r>
          </a:p>
          <a:p>
            <a:pPr lvl="1" algn="just">
              <a:spcAft>
                <a:spcPts val="600"/>
              </a:spcAft>
            </a:pPr>
            <a:r>
              <a:rPr lang="pl-P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pkt za rozmowę,</a:t>
            </a:r>
          </a:p>
          <a:p>
            <a:pPr lvl="1" algn="just">
              <a:spcAft>
                <a:spcPts val="600"/>
              </a:spcAft>
            </a:pPr>
            <a:r>
              <a:rPr lang="pl-P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pkt za projekt badawczy,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pl-P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pkt za ocenę z dyplomu oraz 3 osiągnięcia naukowe </a:t>
            </a:r>
            <a:br>
              <a:rPr lang="pl-P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3 osiągnięcia pozanaukowe.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endParaRPr lang="pl-PL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pl-P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Warunkiem przyjęcia do szkoły doktorskiej jest znalezienie się na liście rankingowej, w obrębie limitu miejsc dla danej dyscypliny naukowej i uzyskania </a:t>
            </a:r>
            <a:r>
              <a:rPr lang="pl-PL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minimum 60 punktów</a:t>
            </a:r>
            <a:r>
              <a:rPr lang="pl-P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 całości postępowania kwalifikacyjnego.</a:t>
            </a:r>
          </a:p>
        </p:txBody>
      </p:sp>
    </p:spTree>
    <p:extLst>
      <p:ext uri="{BB962C8B-B14F-4D97-AF65-F5344CB8AC3E}">
        <p14:creationId xmlns:p14="http://schemas.microsoft.com/office/powerpoint/2010/main" val="306094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1556C4D-941F-4A84-9CD2-ED7A1AD4A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23" y="224883"/>
            <a:ext cx="9612353" cy="6408235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15DF12E0-ACBA-4525-8B78-980AB9DE3520}"/>
              </a:ext>
            </a:extLst>
          </p:cNvPr>
          <p:cNvSpPr/>
          <p:nvPr/>
        </p:nvSpPr>
        <p:spPr>
          <a:xfrm>
            <a:off x="5270810" y="4263793"/>
            <a:ext cx="1256371" cy="1182030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5274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53A0F0-5EE9-4C43-99D7-CCFC90556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85" y="205968"/>
            <a:ext cx="11790229" cy="7016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Przykładowe tematy (z)realizowanych doktoratów na Wydziale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73B98E-CA5B-4E86-B971-2C778238E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885" y="907643"/>
            <a:ext cx="11790229" cy="574963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l-PL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Murale w procesie kształtowania miejskiej przestrzeni publicznej poprzez sztukę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l-PL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Odporność małych lokalnych rynków pracy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l-PL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Powiązania pomiędzy rozwojem zabudowy mieszkaniowej a systemem transportu publicznego </a:t>
            </a:r>
            <a:br>
              <a:rPr lang="pl-PL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świetle koncepcji Transit </a:t>
            </a:r>
            <a:r>
              <a:rPr lang="pl-PL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Oriented</a:t>
            </a:r>
            <a:r>
              <a:rPr lang="pl-PL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Development na przykładzie wybranych studiów przypadków miast europejskich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l-PL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Wyzwania terytorializacji polityki rozwoju województwa wielkopolskiego związane z adaptacją </a:t>
            </a:r>
            <a:br>
              <a:rPr lang="pl-PL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łagodzeniem zmian klimatu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l-PL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Transformacja lokalnych systemów kolei w Polsce w XXI w.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l-PL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Zmiany struktury przestrzenno-funkcjonalnej handlu detalicznego w Poznaniu w warunkach globalizacji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l-PL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Użytkowanie i postrzeganie miejskich przestrzeni publicznych w dwóch miastach odmiennych kultur – Poznaniu i Glasgow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l-PL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Zachowania przestrzenne użytkowników miejskich placów w Poznaniu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l-PL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Cyfrowe media przestrzenne w badaniach geograficznych</a:t>
            </a:r>
          </a:p>
        </p:txBody>
      </p:sp>
    </p:spTree>
    <p:extLst>
      <p:ext uri="{BB962C8B-B14F-4D97-AF65-F5344CB8AC3E}">
        <p14:creationId xmlns:p14="http://schemas.microsoft.com/office/powerpoint/2010/main" val="3342119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53A0F0-5EE9-4C43-99D7-CCFC90556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35" y="230654"/>
            <a:ext cx="10515600" cy="701675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kształcenia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73B98E-CA5B-4E86-B971-2C778238E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01" y="1164120"/>
            <a:ext cx="9113280" cy="5374015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pl-P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Kształcenie w szkole doktorskiej trwa 8 semestrów.</a:t>
            </a:r>
          </a:p>
          <a:p>
            <a:pPr algn="just">
              <a:spcAft>
                <a:spcPts val="1200"/>
              </a:spcAft>
            </a:pPr>
            <a:r>
              <a:rPr lang="pl-P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Kształcenie  prowadzone jest na podstawie ramowego planu kształcenia oraz indywidualnego planu badawczego i kończy się złożeniem rozprawy doktorskiej.</a:t>
            </a:r>
          </a:p>
          <a:p>
            <a:pPr algn="just">
              <a:spcAft>
                <a:spcPts val="1200"/>
              </a:spcAft>
            </a:pPr>
            <a:r>
              <a:rPr lang="pl-P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Ramowy plan kształcenia  w szkole doktorskiej obejmuje katalog modułów zajęć obowiązkowych, obowiązkowych do wyboru i fakultatywnych.</a:t>
            </a:r>
          </a:p>
        </p:txBody>
      </p:sp>
    </p:spTree>
    <p:extLst>
      <p:ext uri="{BB962C8B-B14F-4D97-AF65-F5344CB8AC3E}">
        <p14:creationId xmlns:p14="http://schemas.microsoft.com/office/powerpoint/2010/main" val="1550352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53A0F0-5EE9-4C43-99D7-CCFC90556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35" y="230654"/>
            <a:ext cx="10515600" cy="701675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Tahoma"/>
                <a:ea typeface="Tahoma"/>
                <a:cs typeface="Tahoma"/>
              </a:rPr>
              <a:t>Program kształcenia</a:t>
            </a:r>
          </a:p>
        </p:txBody>
      </p:sp>
      <p:pic>
        <p:nvPicPr>
          <p:cNvPr id="3" name="Obraz 2" descr="Obraz zawierający tekst, zrzut ekranu, numer, Czcionka&#10;&#10;Zawartość wygenerowana przez AI może być niepoprawna.">
            <a:extLst>
              <a:ext uri="{FF2B5EF4-FFF2-40B4-BE49-F238E27FC236}">
                <a16:creationId xmlns:a16="http://schemas.microsoft.com/office/drawing/2014/main" id="{0C32F256-E3F4-014B-B8EF-A9683E6CA1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41" t="11616" r="4038" b="-151"/>
          <a:stretch>
            <a:fillRect/>
          </a:stretch>
        </p:blipFill>
        <p:spPr>
          <a:xfrm>
            <a:off x="373380" y="926782"/>
            <a:ext cx="11455842" cy="589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21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53A0F0-5EE9-4C43-99D7-CCFC90556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35" y="230654"/>
            <a:ext cx="10515600" cy="701675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Tahoma"/>
                <a:ea typeface="Tahoma"/>
                <a:cs typeface="Tahoma"/>
              </a:rPr>
              <a:t>Program kształcenia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077B986-31BB-4FD4-B4D8-24BA38FA45F7}"/>
              </a:ext>
            </a:extLst>
          </p:cNvPr>
          <p:cNvSpPr txBox="1"/>
          <p:nvPr/>
        </p:nvSpPr>
        <p:spPr>
          <a:xfrm>
            <a:off x="402515" y="1052170"/>
            <a:ext cx="8267007" cy="210826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Przykładowe przedmioty do wyboru z kategorii WARSZTAT BADACZA: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Tahoma"/>
                <a:ea typeface="Tahoma"/>
                <a:cs typeface="Tahoma"/>
              </a:rPr>
              <a:t>Ochrona danych osobowych w prowadzeniu badań naukowych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ea typeface="+mn-lt"/>
                <a:cs typeface="+mn-lt"/>
              </a:rPr>
              <a:t>Prow</a:t>
            </a:r>
            <a:r>
              <a:rPr lang="pl-PL" dirty="0">
                <a:latin typeface="Tahoma"/>
                <a:ea typeface="Tahoma"/>
                <a:cs typeface="Tahoma"/>
              </a:rPr>
              <a:t>adzenie badań naukowych </a:t>
            </a:r>
          </a:p>
          <a:p>
            <a:pPr marL="285750" indent="-285750">
              <a:buFont typeface="Arial"/>
              <a:buChar char="•"/>
            </a:pPr>
            <a:r>
              <a:rPr lang="pl-PL" dirty="0" err="1">
                <a:latin typeface="Tahoma"/>
                <a:ea typeface="Tahoma"/>
                <a:cs typeface="Tahoma"/>
              </a:rPr>
              <a:t>Models</a:t>
            </a:r>
            <a:r>
              <a:rPr lang="pl-PL" dirty="0">
                <a:latin typeface="Tahoma"/>
                <a:ea typeface="Tahoma"/>
                <a:cs typeface="Tahoma"/>
              </a:rPr>
              <a:t> of </a:t>
            </a:r>
            <a:r>
              <a:rPr lang="pl-PL" dirty="0" err="1">
                <a:latin typeface="Tahoma"/>
                <a:ea typeface="Tahoma"/>
                <a:cs typeface="Tahoma"/>
              </a:rPr>
              <a:t>Disciplinary</a:t>
            </a:r>
            <a:r>
              <a:rPr lang="pl-PL" dirty="0">
                <a:latin typeface="Tahoma"/>
                <a:ea typeface="Tahoma"/>
                <a:cs typeface="Tahoma"/>
              </a:rPr>
              <a:t> </a:t>
            </a:r>
            <a:r>
              <a:rPr lang="pl-PL" dirty="0" err="1">
                <a:latin typeface="Tahoma"/>
                <a:ea typeface="Tahoma"/>
                <a:cs typeface="Tahoma"/>
              </a:rPr>
              <a:t>Proceedings</a:t>
            </a:r>
            <a:r>
              <a:rPr lang="pl-PL" dirty="0">
                <a:latin typeface="Tahoma"/>
                <a:ea typeface="Tahoma"/>
                <a:cs typeface="Tahoma"/>
              </a:rPr>
              <a:t> in the Field of </a:t>
            </a:r>
            <a:r>
              <a:rPr lang="pl-PL" dirty="0" err="1">
                <a:latin typeface="Tahoma"/>
                <a:ea typeface="Tahoma"/>
                <a:cs typeface="Tahoma"/>
              </a:rPr>
              <a:t>Higher</a:t>
            </a:r>
            <a:r>
              <a:rPr lang="pl-PL" dirty="0">
                <a:latin typeface="Tahoma"/>
                <a:ea typeface="Tahoma"/>
                <a:cs typeface="Tahoma"/>
              </a:rPr>
              <a:t> </a:t>
            </a:r>
            <a:r>
              <a:rPr lang="pl-PL" dirty="0" err="1">
                <a:latin typeface="Tahoma"/>
                <a:ea typeface="Tahoma"/>
                <a:cs typeface="Tahoma"/>
              </a:rPr>
              <a:t>Education</a:t>
            </a:r>
            <a:endParaRPr lang="pl-PL" dirty="0">
              <a:latin typeface="Tahoma"/>
              <a:ea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r>
              <a:rPr lang="pl-PL" dirty="0">
                <a:latin typeface="Tahoma"/>
                <a:ea typeface="Tahoma"/>
                <a:cs typeface="Tahoma"/>
              </a:rPr>
              <a:t>Mój pierwszy grant – PRELUDIUM do sukcesu</a:t>
            </a:r>
          </a:p>
          <a:p>
            <a:pPr marL="285750" indent="-285750">
              <a:buFont typeface="Arial"/>
              <a:buChar char="•"/>
            </a:pPr>
            <a:r>
              <a:rPr lang="pl-PL" dirty="0" err="1">
                <a:latin typeface="Tahoma"/>
                <a:ea typeface="Tahoma"/>
                <a:cs typeface="Tahoma"/>
              </a:rPr>
              <a:t>Defining</a:t>
            </a:r>
            <a:r>
              <a:rPr lang="pl-PL" dirty="0">
                <a:latin typeface="Tahoma"/>
                <a:ea typeface="Tahoma"/>
                <a:cs typeface="Tahoma"/>
              </a:rPr>
              <a:t> </a:t>
            </a:r>
            <a:r>
              <a:rPr lang="pl-PL" dirty="0" err="1">
                <a:latin typeface="Tahoma"/>
                <a:ea typeface="Tahoma"/>
                <a:cs typeface="Tahoma"/>
              </a:rPr>
              <a:t>Contributions</a:t>
            </a:r>
            <a:r>
              <a:rPr lang="pl-PL" dirty="0">
                <a:latin typeface="Tahoma"/>
                <a:ea typeface="Tahoma"/>
                <a:cs typeface="Tahoma"/>
              </a:rPr>
              <a:t> to </a:t>
            </a:r>
            <a:r>
              <a:rPr lang="pl-PL" dirty="0" err="1">
                <a:latin typeface="Tahoma"/>
                <a:ea typeface="Tahoma"/>
                <a:cs typeface="Tahoma"/>
              </a:rPr>
              <a:t>Social</a:t>
            </a:r>
            <a:r>
              <a:rPr lang="pl-PL" dirty="0">
                <a:latin typeface="Tahoma"/>
                <a:ea typeface="Tahoma"/>
                <a:cs typeface="Tahoma"/>
              </a:rPr>
              <a:t> </a:t>
            </a:r>
            <a:r>
              <a:rPr lang="pl-PL" dirty="0" err="1">
                <a:latin typeface="Tahoma"/>
                <a:ea typeface="Tahoma"/>
                <a:cs typeface="Tahoma"/>
              </a:rPr>
              <a:t>Sciences</a:t>
            </a:r>
            <a:endParaRPr lang="pl-PL" dirty="0">
              <a:latin typeface="Tahoma"/>
              <a:ea typeface="Tahoma"/>
              <a:cs typeface="Tahoma"/>
            </a:endParaRPr>
          </a:p>
          <a:p>
            <a:pPr>
              <a:spcAft>
                <a:spcPts val="600"/>
              </a:spcAft>
            </a:pP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634D6C0-0362-4225-A850-0B71316F036C}"/>
              </a:ext>
            </a:extLst>
          </p:cNvPr>
          <p:cNvSpPr txBox="1"/>
          <p:nvPr/>
        </p:nvSpPr>
        <p:spPr>
          <a:xfrm>
            <a:off x="402515" y="3280280"/>
            <a:ext cx="9303506" cy="17081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Przykładowe przedmioty do wyboru z kategorii SPECYFIKA PRACY NAUKOWEJ W DYSCYPLINIE: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Tahoma"/>
                <a:ea typeface="Tahoma"/>
                <a:cs typeface="Tahoma"/>
              </a:rPr>
              <a:t>Doktorant w międzynarodowych zespołach badawczych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err="1">
                <a:latin typeface="Tahoma"/>
                <a:ea typeface="Tahoma"/>
                <a:cs typeface="Tahoma"/>
              </a:rPr>
              <a:t>Academic</a:t>
            </a:r>
            <a:r>
              <a:rPr lang="pl-PL" dirty="0">
                <a:latin typeface="Tahoma"/>
                <a:ea typeface="Tahoma"/>
                <a:cs typeface="Tahoma"/>
              </a:rPr>
              <a:t> </a:t>
            </a:r>
            <a:r>
              <a:rPr lang="pl-PL" dirty="0" err="1">
                <a:latin typeface="Tahoma"/>
                <a:ea typeface="Tahoma"/>
                <a:cs typeface="Tahoma"/>
              </a:rPr>
              <a:t>Writing</a:t>
            </a:r>
            <a:r>
              <a:rPr lang="pl-PL" dirty="0">
                <a:latin typeface="Tahoma"/>
                <a:ea typeface="Tahoma"/>
                <a:cs typeface="Tahoma"/>
              </a:rPr>
              <a:t> in English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Tahoma"/>
                <a:ea typeface="Tahoma"/>
                <a:cs typeface="Tahoma"/>
              </a:rPr>
              <a:t>Publikacje w Zagranicznych Czasopismach i Wydawnictwach 	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50BCD7F-1156-46F7-AD44-86A78097DE03}"/>
              </a:ext>
            </a:extLst>
          </p:cNvPr>
          <p:cNvSpPr txBox="1"/>
          <p:nvPr/>
        </p:nvSpPr>
        <p:spPr>
          <a:xfrm>
            <a:off x="402515" y="5377792"/>
            <a:ext cx="103412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Przykładowe przedmioty do wyboru z kategorii WARSZTATY UMIEJĘTNOŚCI MIĘKKICH: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Budowanie marki osobistej doktoranta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Komunikacja (bardziej) skuteczna – umiejętności komunikacyjne i ich wykorzystanie 		</a:t>
            </a:r>
          </a:p>
        </p:txBody>
      </p:sp>
    </p:spTree>
    <p:extLst>
      <p:ext uri="{BB962C8B-B14F-4D97-AF65-F5344CB8AC3E}">
        <p14:creationId xmlns:p14="http://schemas.microsoft.com/office/powerpoint/2010/main" val="2755261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53A0F0-5EE9-4C43-99D7-CCFC90556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35" y="230654"/>
            <a:ext cx="10515600" cy="701675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Tahoma"/>
                <a:ea typeface="Tahoma"/>
                <a:cs typeface="Tahoma"/>
              </a:rPr>
              <a:t>Program kształcenia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077B986-31BB-4FD4-B4D8-24BA38FA45F7}"/>
              </a:ext>
            </a:extLst>
          </p:cNvPr>
          <p:cNvSpPr txBox="1"/>
          <p:nvPr/>
        </p:nvSpPr>
        <p:spPr>
          <a:xfrm>
            <a:off x="219634" y="1120588"/>
            <a:ext cx="11766177" cy="32008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pl-PL" b="1" dirty="0">
                <a:latin typeface="Tahoma"/>
                <a:ea typeface="Tahoma"/>
                <a:cs typeface="Tahoma"/>
              </a:rPr>
              <a:t>Przykładowe przedmioty do wyboru z kategorii WYKŁADY SPECJALISTYCZNE:</a:t>
            </a:r>
          </a:p>
          <a:p>
            <a:pPr marL="285750" indent="-285750"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pl-PL" dirty="0" err="1">
                <a:latin typeface="Tahoma"/>
                <a:ea typeface="Tahoma"/>
                <a:cs typeface="Tahoma"/>
              </a:rPr>
              <a:t>Institutional</a:t>
            </a:r>
            <a:r>
              <a:rPr lang="pl-PL" dirty="0">
                <a:latin typeface="Tahoma"/>
                <a:ea typeface="Tahoma"/>
                <a:cs typeface="Tahoma"/>
              </a:rPr>
              <a:t> </a:t>
            </a:r>
            <a:r>
              <a:rPr lang="pl-PL" dirty="0" err="1">
                <a:latin typeface="Tahoma"/>
                <a:ea typeface="Tahoma"/>
                <a:cs typeface="Tahoma"/>
              </a:rPr>
              <a:t>approaches</a:t>
            </a:r>
            <a:r>
              <a:rPr lang="pl-PL" dirty="0">
                <a:latin typeface="Tahoma"/>
                <a:ea typeface="Tahoma"/>
                <a:cs typeface="Tahoma"/>
              </a:rPr>
              <a:t> in </a:t>
            </a:r>
            <a:r>
              <a:rPr lang="pl-PL" dirty="0" err="1">
                <a:latin typeface="Tahoma"/>
                <a:ea typeface="Tahoma"/>
                <a:cs typeface="Tahoma"/>
              </a:rPr>
              <a:t>social</a:t>
            </a:r>
            <a:r>
              <a:rPr lang="pl-PL" dirty="0">
                <a:latin typeface="Tahoma"/>
                <a:ea typeface="Tahoma"/>
                <a:cs typeface="Tahoma"/>
              </a:rPr>
              <a:t> </a:t>
            </a:r>
            <a:r>
              <a:rPr lang="pl-PL" dirty="0" err="1">
                <a:latin typeface="Tahoma"/>
                <a:ea typeface="Tahoma"/>
                <a:cs typeface="Tahoma"/>
              </a:rPr>
              <a:t>sciences</a:t>
            </a:r>
            <a:r>
              <a:rPr lang="pl-PL" dirty="0">
                <a:latin typeface="Tahoma"/>
                <a:ea typeface="Tahoma"/>
                <a:cs typeface="Tahoma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pl-PL" dirty="0">
                <a:latin typeface="Tahoma"/>
                <a:ea typeface="Tahoma"/>
                <a:cs typeface="Tahoma"/>
              </a:rPr>
              <a:t>Polityka wyznaniowa w RP </a:t>
            </a:r>
          </a:p>
          <a:p>
            <a:pPr marL="285750" indent="-285750"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pl-PL" dirty="0">
                <a:latin typeface="Tahoma"/>
                <a:ea typeface="Tahoma"/>
                <a:cs typeface="Tahoma"/>
              </a:rPr>
              <a:t>Socjologia przedsiębiorczości</a:t>
            </a:r>
            <a:endParaRPr lang="en-US" dirty="0">
              <a:latin typeface="Tahoma"/>
              <a:ea typeface="Tahoma"/>
              <a:cs typeface="Tahoma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Tahoma"/>
                <a:ea typeface="Tahoma"/>
                <a:cs typeface="Tahoma"/>
              </a:rPr>
              <a:t>Migracje w cieniu kryzysów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Tahoma"/>
                <a:ea typeface="Tahoma"/>
                <a:cs typeface="Tahoma"/>
              </a:rPr>
              <a:t>Wprowadzenie do interpretacyjnej analizy fenomenologicznej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Tahoma"/>
                <a:ea typeface="Tahoma"/>
                <a:cs typeface="Tahoma"/>
              </a:rPr>
              <a:t>Global </a:t>
            </a:r>
            <a:r>
              <a:rPr lang="pl-PL" dirty="0" err="1">
                <a:latin typeface="Tahoma"/>
                <a:ea typeface="Tahoma"/>
                <a:cs typeface="Tahoma"/>
              </a:rPr>
              <a:t>challenges</a:t>
            </a:r>
            <a:r>
              <a:rPr lang="pl-PL" dirty="0">
                <a:latin typeface="Tahoma"/>
                <a:ea typeface="Tahoma"/>
                <a:cs typeface="Tahoma"/>
              </a:rPr>
              <a:t> to </a:t>
            </a:r>
            <a:r>
              <a:rPr lang="pl-PL" dirty="0" err="1">
                <a:latin typeface="Tahoma"/>
                <a:ea typeface="Tahoma"/>
                <a:cs typeface="Tahoma"/>
              </a:rPr>
              <a:t>effective</a:t>
            </a:r>
            <a:r>
              <a:rPr lang="pl-PL" dirty="0">
                <a:latin typeface="Tahoma"/>
                <a:ea typeface="Tahoma"/>
                <a:cs typeface="Tahoma"/>
              </a:rPr>
              <a:t> </a:t>
            </a:r>
            <a:r>
              <a:rPr lang="pl-PL" dirty="0" err="1">
                <a:latin typeface="Tahoma"/>
                <a:ea typeface="Tahoma"/>
                <a:cs typeface="Tahoma"/>
              </a:rPr>
              <a:t>criminal</a:t>
            </a:r>
            <a:r>
              <a:rPr lang="pl-PL" dirty="0">
                <a:latin typeface="Tahoma"/>
                <a:ea typeface="Tahoma"/>
                <a:cs typeface="Tahoma"/>
              </a:rPr>
              <a:t> </a:t>
            </a:r>
            <a:r>
              <a:rPr lang="pl-PL" dirty="0" err="1">
                <a:latin typeface="Tahoma"/>
                <a:ea typeface="Tahoma"/>
                <a:cs typeface="Tahoma"/>
              </a:rPr>
              <a:t>justice</a:t>
            </a:r>
            <a:r>
              <a:rPr lang="pl-PL" dirty="0">
                <a:latin typeface="Tahoma"/>
                <a:ea typeface="Tahoma"/>
                <a:cs typeface="Tahoma"/>
              </a:rPr>
              <a:t> – European </a:t>
            </a:r>
            <a:r>
              <a:rPr lang="pl-PL" dirty="0" err="1">
                <a:latin typeface="Tahoma"/>
                <a:ea typeface="Tahoma"/>
                <a:cs typeface="Tahoma"/>
              </a:rPr>
              <a:t>perspective</a:t>
            </a:r>
            <a:endParaRPr lang="pl-PL" dirty="0">
              <a:latin typeface="Tahoma"/>
              <a:ea typeface="Tahoma"/>
              <a:cs typeface="Tahoma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Tahoma"/>
                <a:ea typeface="Tahoma"/>
                <a:cs typeface="Tahoma"/>
              </a:rPr>
              <a:t>Postępowanie administracyjne w sprawach doktoranckich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err="1">
                <a:latin typeface="Tahoma"/>
                <a:ea typeface="Tahoma"/>
                <a:cs typeface="Tahoma"/>
              </a:rPr>
              <a:t>Politics</a:t>
            </a:r>
            <a:r>
              <a:rPr lang="pl-PL" dirty="0">
                <a:latin typeface="Tahoma"/>
                <a:ea typeface="Tahoma"/>
                <a:cs typeface="Tahoma"/>
              </a:rPr>
              <a:t> of Language and Language Policy. </a:t>
            </a:r>
            <a:r>
              <a:rPr lang="pl-PL" dirty="0" err="1">
                <a:latin typeface="Tahoma"/>
                <a:ea typeface="Tahoma"/>
                <a:cs typeface="Tahoma"/>
              </a:rPr>
              <a:t>Theory</a:t>
            </a:r>
            <a:r>
              <a:rPr lang="pl-PL" dirty="0">
                <a:latin typeface="Tahoma"/>
                <a:ea typeface="Tahoma"/>
                <a:cs typeface="Tahoma"/>
              </a:rPr>
              <a:t> and </a:t>
            </a:r>
            <a:r>
              <a:rPr lang="pl-PL" dirty="0" err="1">
                <a:latin typeface="Tahoma"/>
                <a:ea typeface="Tahoma"/>
                <a:cs typeface="Tahoma"/>
              </a:rPr>
              <a:t>Practice</a:t>
            </a:r>
            <a:r>
              <a:rPr lang="pl-PL" dirty="0">
                <a:latin typeface="Tahoma"/>
                <a:ea typeface="Tahoma"/>
                <a:cs typeface="Tahoma"/>
              </a:rPr>
              <a:t>.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5BF18C8-CC4F-483D-8A1D-134435A86604}"/>
              </a:ext>
            </a:extLst>
          </p:cNvPr>
          <p:cNvSpPr txBox="1"/>
          <p:nvPr/>
        </p:nvSpPr>
        <p:spPr>
          <a:xfrm>
            <a:off x="219634" y="4453538"/>
            <a:ext cx="10600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Zajęcia są prowadzone stacjonarnie lub zdalnie lub w systemie hybrydowym</a:t>
            </a:r>
          </a:p>
        </p:txBody>
      </p:sp>
    </p:spTree>
    <p:extLst>
      <p:ext uri="{BB962C8B-B14F-4D97-AF65-F5344CB8AC3E}">
        <p14:creationId xmlns:p14="http://schemas.microsoft.com/office/powerpoint/2010/main" val="227883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53A0F0-5EE9-4C43-99D7-CCFC90556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35" y="230654"/>
            <a:ext cx="10515600" cy="701675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Wybór promotora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077B986-31BB-4FD4-B4D8-24BA38FA45F7}"/>
              </a:ext>
            </a:extLst>
          </p:cNvPr>
          <p:cNvSpPr txBox="1"/>
          <p:nvPr/>
        </p:nvSpPr>
        <p:spPr>
          <a:xfrm>
            <a:off x="219634" y="1120588"/>
            <a:ext cx="944847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Doktorant pracuje pod kierunkiem promotora lub promotorów albo promotora i promotora pomocniczego, którzy będą wyznaczeni </a:t>
            </a:r>
            <a:b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terminie 3 miesięcy od rozpoczęcia kształcenia w szkole doktorskiej.</a:t>
            </a:r>
          </a:p>
          <a:p>
            <a:pPr marL="285750" indent="-285750" algn="just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Promotorem może być pracownik uniwersytetu, który jest doktorem habilitowanym lub profesorem tytularnym.</a:t>
            </a:r>
          </a:p>
          <a:p>
            <a:pPr marL="285750" indent="-285750" algn="just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Promotor pomocniczy może być doktorem.</a:t>
            </a:r>
          </a:p>
        </p:txBody>
      </p:sp>
    </p:spTree>
    <p:extLst>
      <p:ext uri="{BB962C8B-B14F-4D97-AF65-F5344CB8AC3E}">
        <p14:creationId xmlns:p14="http://schemas.microsoft.com/office/powerpoint/2010/main" val="4118500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53A0F0-5EE9-4C43-99D7-CCFC90556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35" y="230654"/>
            <a:ext cx="10515600" cy="701675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Stypendium doktoranckie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077B986-31BB-4FD4-B4D8-24BA38FA45F7}"/>
              </a:ext>
            </a:extLst>
          </p:cNvPr>
          <p:cNvSpPr txBox="1"/>
          <p:nvPr/>
        </p:nvSpPr>
        <p:spPr>
          <a:xfrm>
            <a:off x="219635" y="1120588"/>
            <a:ext cx="93927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czasie czterech lat studiów każdy doktorant otrzymuje stypendium w wysokości </a:t>
            </a:r>
            <a:r>
              <a:rPr lang="pl-PL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3.570,50,- zł brutto </a:t>
            </a:r>
            <a:r>
              <a:rPr lang="pl-PL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przez pierwsze dwa lata studiów</a:t>
            </a:r>
            <a:r>
              <a:rPr lang="pl-PL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(przed oceną śródokresową) i</a:t>
            </a:r>
            <a:r>
              <a:rPr lang="pl-PL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5.500,50 zł  brutto </a:t>
            </a:r>
            <a:r>
              <a:rPr lang="pl-PL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następnych dwóch latach po ocenie śródokresowej.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Dodatek dla osób z niepełnosprawnościami: 1.071,15 zł brutto.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kwoty brutto należy odjąć 11,26% składek na ZUS.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Pobierając stypendium ze szkoły doktorskiej </a:t>
            </a:r>
            <a:r>
              <a:rPr lang="pl-PL" sz="25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 można pobierać stypendiów z grantów</a:t>
            </a:r>
            <a:r>
              <a:rPr lang="pl-PL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(można być zatrudnionym w grancie, ale nie stypendystą grantu) – osoba będąca </a:t>
            </a:r>
            <a:r>
              <a:rPr lang="pl-PL" sz="2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dokto</a:t>
            </a:r>
            <a:r>
              <a:rPr lang="pl-PL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-rantem w projekcie otrzymuje wynagrodzenie tylko w ramach grantu.</a:t>
            </a:r>
          </a:p>
        </p:txBody>
      </p:sp>
    </p:spTree>
    <p:extLst>
      <p:ext uri="{BB962C8B-B14F-4D97-AF65-F5344CB8AC3E}">
        <p14:creationId xmlns:p14="http://schemas.microsoft.com/office/powerpoint/2010/main" val="2042036828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Pomarańczowoczerwon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4bbd236e-4155-4eda-959a-1787dc881ac1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14148FAF82E140888D482D4892A0FC" ma:contentTypeVersion="20" ma:contentTypeDescription="Utwórz nowy dokument." ma:contentTypeScope="" ma:versionID="0e6fae4233c8414c7f8736ecd7588e73">
  <xsd:schema xmlns:xsd="http://www.w3.org/2001/XMLSchema" xmlns:xs="http://www.w3.org/2001/XMLSchema" xmlns:p="http://schemas.microsoft.com/office/2006/metadata/properties" xmlns:ns1="http://schemas.microsoft.com/sharepoint/v3" xmlns:ns3="4bbd236e-4155-4eda-959a-1787dc881ac1" xmlns:ns4="ea21f16f-89a4-4528-9a79-5a3ee07ced23" targetNamespace="http://schemas.microsoft.com/office/2006/metadata/properties" ma:root="true" ma:fieldsID="5be107f6f0eebb6718a1f5ccff302858" ns1:_="" ns3:_="" ns4:_="">
    <xsd:import namespace="http://schemas.microsoft.com/sharepoint/v3"/>
    <xsd:import namespace="4bbd236e-4155-4eda-959a-1787dc881ac1"/>
    <xsd:import namespace="ea21f16f-89a4-4528-9a79-5a3ee07ced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_activity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Właściwości ujednoliconych zasad zgodności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kcja interfejsu użytkownika ujednoliconych zasad zgodności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bd236e-4155-4eda-959a-1787dc881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7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21f16f-89a4-4528-9a79-5a3ee07ced2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71B846-522B-423E-B20F-3A8F150EB7DE}">
  <ds:schemaRefs>
    <ds:schemaRef ds:uri="http://schemas.microsoft.com/sharepoint/v3"/>
    <ds:schemaRef ds:uri="4bbd236e-4155-4eda-959a-1787dc881ac1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ea21f16f-89a4-4528-9a79-5a3ee07ced2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1425FAF-AD88-4AB9-B1A2-E90B748D37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9688AB-7B23-4AF5-BB90-EAC42D4B92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bbd236e-4155-4eda-959a-1787dc881ac1"/>
    <ds:schemaRef ds:uri="ea21f16f-89a4-4528-9a79-5a3ee07ced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</TotalTime>
  <Words>1035</Words>
  <Application>Microsoft Office PowerPoint</Application>
  <PresentationFormat>Panoramiczny</PresentationFormat>
  <Paragraphs>109</Paragraphs>
  <Slides>16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3" baseType="lpstr">
      <vt:lpstr>Arial</vt:lpstr>
      <vt:lpstr>Arial,Sans-Serif</vt:lpstr>
      <vt:lpstr>Calibri</vt:lpstr>
      <vt:lpstr>Tahoma</vt:lpstr>
      <vt:lpstr>Trebuchet MS</vt:lpstr>
      <vt:lpstr>Wingdings 3</vt:lpstr>
      <vt:lpstr>Faseta</vt:lpstr>
      <vt:lpstr>Spotkanie informacyjne  dla osób zainteresowanych kształceniem  w Szkole doktorskiej UAM</vt:lpstr>
      <vt:lpstr>Prezentacja programu PowerPoint</vt:lpstr>
      <vt:lpstr>Przykładowe tematy (z)realizowanych doktoratów na Wydziale</vt:lpstr>
      <vt:lpstr>Program kształcenia</vt:lpstr>
      <vt:lpstr>Program kształcenia</vt:lpstr>
      <vt:lpstr>Program kształcenia</vt:lpstr>
      <vt:lpstr>Program kształcenia</vt:lpstr>
      <vt:lpstr>Wybór promotora</vt:lpstr>
      <vt:lpstr>Stypendium doktoranckie</vt:lpstr>
      <vt:lpstr>Rekrutacja – formalności </vt:lpstr>
      <vt:lpstr>Rekrutacja – formalności </vt:lpstr>
      <vt:lpstr>Rekrutacja – formalności </vt:lpstr>
      <vt:lpstr>Rekrutacja – formalności </vt:lpstr>
      <vt:lpstr>Rekrutacja – kryteria oceny</vt:lpstr>
      <vt:lpstr>Rekrutacja – kryteria oceny</vt:lpstr>
      <vt:lpstr>Rekrutacja  – warunki przyjęcia do szkoły doktorskiej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Spotkanie informacyjne dla osób zainteresowanych studiami doktoranckimi</dc:title>
  <dc:creator>Malwina Balcerak</dc:creator>
  <cp:lastModifiedBy>Malwina Balcerak</cp:lastModifiedBy>
  <cp:revision>134</cp:revision>
  <dcterms:created xsi:type="dcterms:W3CDTF">2025-06-10T08:13:08Z</dcterms:created>
  <dcterms:modified xsi:type="dcterms:W3CDTF">2026-05-25T09:48:34Z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0x0101003114148FAF82E140888D482D4892A0FC</vt:lpwstr>
  </property>
</Properties>
</file>